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heme/theme2.xml" ContentType="application/vnd.openxmlformats-officedocument.theme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notesSlides/notesSlide2.xml" ContentType="application/vnd.openxmlformats-officedocument.presentationml.notesSlide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6" r:id="rId1"/>
  </p:sldMasterIdLst>
  <p:notesMasterIdLst>
    <p:notesMasterId r:id="rId24"/>
  </p:notesMasterIdLst>
  <p:sldIdLst>
    <p:sldId id="258" r:id="rId2"/>
    <p:sldId id="270" r:id="rId3"/>
    <p:sldId id="272" r:id="rId4"/>
    <p:sldId id="259" r:id="rId5"/>
    <p:sldId id="289" r:id="rId6"/>
    <p:sldId id="271" r:id="rId7"/>
    <p:sldId id="290" r:id="rId8"/>
    <p:sldId id="273" r:id="rId9"/>
    <p:sldId id="291" r:id="rId10"/>
    <p:sldId id="269" r:id="rId11"/>
    <p:sldId id="274" r:id="rId12"/>
    <p:sldId id="282" r:id="rId13"/>
    <p:sldId id="283" r:id="rId14"/>
    <p:sldId id="276" r:id="rId15"/>
    <p:sldId id="277" r:id="rId16"/>
    <p:sldId id="278" r:id="rId17"/>
    <p:sldId id="279" r:id="rId18"/>
    <p:sldId id="280" r:id="rId19"/>
    <p:sldId id="281" r:id="rId20"/>
    <p:sldId id="285" r:id="rId21"/>
    <p:sldId id="288" r:id="rId22"/>
    <p:sldId id="286" r:id="rId2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66"/>
    <a:srgbClr val="FF9933"/>
    <a:srgbClr val="FFCC99"/>
    <a:srgbClr val="FFFF66"/>
    <a:srgbClr val="FFCC00"/>
    <a:srgbClr val="99FF99"/>
    <a:srgbClr val="095EE6"/>
    <a:srgbClr val="A0BFFF"/>
    <a:srgbClr val="D0DFFF"/>
    <a:srgbClr val="00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037" autoAdjust="0"/>
    <p:restoredTop sz="94660"/>
  </p:normalViewPr>
  <p:slideViewPr>
    <p:cSldViewPr>
      <p:cViewPr>
        <p:scale>
          <a:sx n="66" d="100"/>
          <a:sy n="66" d="100"/>
        </p:scale>
        <p:origin x="-1422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236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22815105586186321"/>
          <c:y val="0"/>
          <c:w val="0.61209022847553896"/>
          <c:h val="1"/>
        </c:manualLayout>
      </c:layout>
      <c:pieChart>
        <c:varyColors val="1"/>
        <c:ser>
          <c:idx val="0"/>
          <c:order val="0"/>
          <c:dPt>
            <c:idx val="0"/>
            <c:bubble3D val="0"/>
            <c:spPr>
              <a:solidFill>
                <a:srgbClr val="FFCC00"/>
              </a:solidFill>
            </c:spPr>
          </c:dPt>
          <c:dPt>
            <c:idx val="1"/>
            <c:bubble3D val="0"/>
            <c:spPr>
              <a:solidFill>
                <a:srgbClr val="FFCC66"/>
              </a:solidFill>
            </c:spPr>
          </c:dPt>
          <c:dPt>
            <c:idx val="2"/>
            <c:bubble3D val="0"/>
            <c:spPr>
              <a:solidFill>
                <a:srgbClr val="FF9933"/>
              </a:solidFill>
            </c:spPr>
          </c:dPt>
          <c:dPt>
            <c:idx val="3"/>
            <c:bubble3D val="0"/>
            <c:spPr>
              <a:solidFill>
                <a:srgbClr val="FFCC99"/>
              </a:solidFill>
            </c:spPr>
          </c:dPt>
          <c:dPt>
            <c:idx val="4"/>
            <c:bubble3D val="0"/>
            <c:spPr>
              <a:gradFill flip="none" rotWithShape="1">
                <a:gsLst>
                  <a:gs pos="0">
                    <a:srgbClr val="FFFF66">
                      <a:tint val="66000"/>
                      <a:satMod val="160000"/>
                    </a:srgbClr>
                  </a:gs>
                  <a:gs pos="50000">
                    <a:srgbClr val="FFFF66">
                      <a:tint val="44500"/>
                      <a:satMod val="160000"/>
                    </a:srgbClr>
                  </a:gs>
                  <a:gs pos="100000">
                    <a:srgbClr val="FFFF66">
                      <a:tint val="23500"/>
                      <a:satMod val="160000"/>
                    </a:srgbClr>
                  </a:gs>
                </a:gsLst>
                <a:lin ang="8100000" scaled="1"/>
                <a:tileRect/>
              </a:gradFill>
            </c:spPr>
          </c:dPt>
          <c:dPt>
            <c:idx val="5"/>
            <c:bubble3D val="0"/>
            <c:spPr>
              <a:solidFill>
                <a:srgbClr val="FFFF66"/>
              </a:solidFill>
            </c:spPr>
          </c:dPt>
          <c:dPt>
            <c:idx val="6"/>
            <c:bubble3D val="0"/>
            <c:spPr>
              <a:solidFill>
                <a:srgbClr val="FF9933"/>
              </a:solidFill>
            </c:spPr>
          </c:dPt>
          <c:dLbls>
            <c:dLbl>
              <c:idx val="0"/>
              <c:layout>
                <c:manualLayout>
                  <c:x val="-0.1150535935038397"/>
                  <c:y val="0.10624889276566868"/>
                </c:manualLayout>
              </c:layout>
              <c:tx>
                <c:rich>
                  <a:bodyPr/>
                  <a:lstStyle/>
                  <a:p>
                    <a:r>
                      <a:rPr lang="en-US" sz="1800" smtClean="0"/>
                      <a:t>Admit/Exit</a:t>
                    </a:r>
                    <a:r>
                      <a:rPr lang="en-US" sz="1800"/>
                      <a:t>
13%</a:t>
                    </a:r>
                    <a:endParaRPr lang="en-US"/>
                  </a:p>
                </c:rich>
              </c:tx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sz="1800" dirty="0" smtClean="0"/>
                      <a:t>Brainstorming 21%</a:t>
                    </a:r>
                    <a:endParaRPr lang="en-US" dirty="0" smtClean="0"/>
                  </a:p>
                </c:rich>
              </c:tx>
              <c:dLblPos val="inEnd"/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sz="1800" smtClean="0"/>
                      <a:t>Draw/Ill</a:t>
                    </a:r>
                    <a:r>
                      <a:rPr lang="en-US" sz="1800"/>
                      <a:t>
9%</a:t>
                    </a:r>
                    <a:endParaRPr lang="en-US"/>
                  </a:p>
                </c:rich>
              </c:tx>
              <c:dLblPos val="inEnd"/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6"/>
              <c:layout>
                <c:manualLayout>
                  <c:x val="1.2432894747582669E-2"/>
                  <c:y val="1.9887054591531867E-3"/>
                </c:manualLayout>
              </c:layout>
              <c:tx>
                <c:rich>
                  <a:bodyPr/>
                  <a:lstStyle/>
                  <a:p>
                    <a:r>
                      <a:rPr lang="en-US" sz="1800" dirty="0" smtClean="0"/>
                      <a:t>1WS</a:t>
                    </a:r>
                    <a:r>
                      <a:rPr lang="en-US" sz="1800" dirty="0"/>
                      <a:t>
3%</a:t>
                    </a:r>
                    <a:endParaRPr lang="en-US" dirty="0"/>
                  </a:p>
                </c:rich>
              </c:tx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 sz="1800"/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</c:dLbls>
          <c:cat>
            <c:strRef>
              <c:f>Sheet1!$A$1:$A$7</c:f>
              <c:strCache>
                <c:ptCount val="7"/>
                <c:pt idx="0">
                  <c:v>Admit/Exit Slips</c:v>
                </c:pt>
                <c:pt idx="1">
                  <c:v>Brainstorming</c:v>
                </c:pt>
                <c:pt idx="2">
                  <c:v>Drawing/Illustrating</c:v>
                </c:pt>
                <c:pt idx="3">
                  <c:v>Summary Writing</c:v>
                </c:pt>
                <c:pt idx="4">
                  <c:v>Writing Prompts</c:v>
                </c:pt>
                <c:pt idx="5">
                  <c:v>Structured Notetaking</c:v>
                </c:pt>
                <c:pt idx="6">
                  <c:v>One Word Summaries</c:v>
                </c:pt>
              </c:strCache>
            </c:strRef>
          </c:cat>
          <c:val>
            <c:numRef>
              <c:f>Sheet1!$B$1:$B$7</c:f>
              <c:numCache>
                <c:formatCode>General</c:formatCode>
                <c:ptCount val="7"/>
                <c:pt idx="0">
                  <c:v>68</c:v>
                </c:pt>
                <c:pt idx="1">
                  <c:v>108</c:v>
                </c:pt>
                <c:pt idx="2">
                  <c:v>45</c:v>
                </c:pt>
                <c:pt idx="3">
                  <c:v>100</c:v>
                </c:pt>
                <c:pt idx="4">
                  <c:v>71</c:v>
                </c:pt>
                <c:pt idx="5">
                  <c:v>111</c:v>
                </c:pt>
                <c:pt idx="6">
                  <c:v>17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55CC9DD-A00E-F740-8824-388A7AE86CF1}" type="datetimeFigureOut">
              <a:rPr lang="en-US" smtClean="0"/>
              <a:t>3/27/2012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7B4A3B-DF8A-F644-BD11-991981447D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93932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7B4A3B-DF8A-F644-BD11-991981447DDC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50935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27650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dirty="0">
                <a:latin typeface="Calibri" charset="0"/>
              </a:rPr>
              <a:t>It’s really more about what the teacher does with the writing…..</a:t>
            </a:r>
          </a:p>
          <a:p>
            <a:pPr eaLnBrk="1" hangingPunct="1">
              <a:spcBef>
                <a:spcPct val="0"/>
              </a:spcBef>
            </a:pPr>
            <a:r>
              <a:rPr lang="en-US" dirty="0">
                <a:latin typeface="Calibri" charset="0"/>
              </a:rPr>
              <a:t>It is not about the writing technique….it is about what you do with the writing.  Opportunities for scoring and feedback increase as you move from engaging to processing to demonstrating understanding.</a:t>
            </a:r>
          </a:p>
        </p:txBody>
      </p:sp>
      <p:sp>
        <p:nvSpPr>
          <p:cNvPr id="27651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82FE6B72-4C75-B443-8AFF-A1ADF733F3E5}" type="slidenum">
              <a:rPr lang="en-US" sz="120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10</a:t>
            </a:fld>
            <a:endParaRPr lang="en-US" sz="12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9.xml"/><Relationship Id="rId7" Type="http://schemas.openxmlformats.org/officeDocument/2006/relationships/tags" Target="../tags/tag13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tags" Target="../tags/tag12.xml"/><Relationship Id="rId5" Type="http://schemas.openxmlformats.org/officeDocument/2006/relationships/tags" Target="../tags/tag11.xml"/><Relationship Id="rId4" Type="http://schemas.openxmlformats.org/officeDocument/2006/relationships/tags" Target="../tags/tag10.xml"/><Relationship Id="rId9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6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6" Type="http://schemas.openxmlformats.org/officeDocument/2006/relationships/tags" Target="../tags/tag68.xml"/><Relationship Id="rId5" Type="http://schemas.openxmlformats.org/officeDocument/2006/relationships/tags" Target="../tags/tag67.xml"/><Relationship Id="rId4" Type="http://schemas.openxmlformats.org/officeDocument/2006/relationships/tags" Target="../tags/tag66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71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6" Type="http://schemas.openxmlformats.org/officeDocument/2006/relationships/tags" Target="../tags/tag74.xml"/><Relationship Id="rId5" Type="http://schemas.openxmlformats.org/officeDocument/2006/relationships/tags" Target="../tags/tag73.xml"/><Relationship Id="rId4" Type="http://schemas.openxmlformats.org/officeDocument/2006/relationships/tags" Target="../tags/tag7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6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6" Type="http://schemas.openxmlformats.org/officeDocument/2006/relationships/tags" Target="../tags/tag19.xml"/><Relationship Id="rId5" Type="http://schemas.openxmlformats.org/officeDocument/2006/relationships/tags" Target="../tags/tag18.xml"/><Relationship Id="rId4" Type="http://schemas.openxmlformats.org/officeDocument/2006/relationships/tags" Target="../tags/tag17.xml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22.xml"/><Relationship Id="rId7" Type="http://schemas.openxmlformats.org/officeDocument/2006/relationships/tags" Target="../tags/tag26.xml"/><Relationship Id="rId2" Type="http://schemas.openxmlformats.org/officeDocument/2006/relationships/tags" Target="../tags/tag21.xml"/><Relationship Id="rId1" Type="http://schemas.openxmlformats.org/officeDocument/2006/relationships/tags" Target="../tags/tag20.xml"/><Relationship Id="rId6" Type="http://schemas.openxmlformats.org/officeDocument/2006/relationships/tags" Target="../tags/tag25.xml"/><Relationship Id="rId5" Type="http://schemas.openxmlformats.org/officeDocument/2006/relationships/tags" Target="../tags/tag24.xml"/><Relationship Id="rId4" Type="http://schemas.openxmlformats.org/officeDocument/2006/relationships/tags" Target="../tags/tag23.xml"/><Relationship Id="rId9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29.xml"/><Relationship Id="rId7" Type="http://schemas.openxmlformats.org/officeDocument/2006/relationships/tags" Target="../tags/tag33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41.xml"/><Relationship Id="rId3" Type="http://schemas.openxmlformats.org/officeDocument/2006/relationships/tags" Target="../tags/tag36.xml"/><Relationship Id="rId7" Type="http://schemas.openxmlformats.org/officeDocument/2006/relationships/tags" Target="../tags/tag40.xml"/><Relationship Id="rId2" Type="http://schemas.openxmlformats.org/officeDocument/2006/relationships/tags" Target="../tags/tag35.xml"/><Relationship Id="rId1" Type="http://schemas.openxmlformats.org/officeDocument/2006/relationships/tags" Target="../tags/tag34.xml"/><Relationship Id="rId6" Type="http://schemas.openxmlformats.org/officeDocument/2006/relationships/tags" Target="../tags/tag39.xml"/><Relationship Id="rId5" Type="http://schemas.openxmlformats.org/officeDocument/2006/relationships/tags" Target="../tags/tag38.xml"/><Relationship Id="rId10" Type="http://schemas.openxmlformats.org/officeDocument/2006/relationships/slideMaster" Target="../slideMasters/slideMaster1.xml"/><Relationship Id="rId4" Type="http://schemas.openxmlformats.org/officeDocument/2006/relationships/tags" Target="../tags/tag37.xml"/><Relationship Id="rId9" Type="http://schemas.openxmlformats.org/officeDocument/2006/relationships/tags" Target="../tags/tag42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53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52.xml"/><Relationship Id="rId1" Type="http://schemas.openxmlformats.org/officeDocument/2006/relationships/tags" Target="../tags/tag51.xml"/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9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58.xml"/><Relationship Id="rId1" Type="http://schemas.openxmlformats.org/officeDocument/2006/relationships/tags" Target="../tags/tag57.xml"/><Relationship Id="rId6" Type="http://schemas.openxmlformats.org/officeDocument/2006/relationships/tags" Target="../tags/tag62.xml"/><Relationship Id="rId5" Type="http://schemas.openxmlformats.org/officeDocument/2006/relationships/tags" Target="../tags/tag61.xml"/><Relationship Id="rId4" Type="http://schemas.openxmlformats.org/officeDocument/2006/relationships/tags" Target="../tags/tag60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overOverlay.png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9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DF3282C-A045-4C00-96F7-3038CB854B00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8" name="Group 7"/>
          <p:cNvGrpSpPr/>
          <p:nvPr>
            <p:custDataLst>
              <p:tags r:id="rId5"/>
            </p:custDataLst>
          </p:nvPr>
        </p:nvGrpSpPr>
        <p:grpSpPr>
          <a:xfrm>
            <a:off x="1194101" y="2887530"/>
            <a:ext cx="6779110" cy="923330"/>
            <a:chOff x="1172584" y="1381459"/>
            <a:chExt cx="6779110" cy="923330"/>
          </a:xfrm>
          <a:effectLst>
            <a:outerShdw blurRad="38100" dist="12700" dir="16200000" rotWithShape="0">
              <a:prstClr val="black">
                <a:alpha val="30000"/>
              </a:prstClr>
            </a:outerShdw>
          </a:effectLst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ln w="3175">
                    <a:solidFill>
                      <a:schemeClr val="tx2">
                        <a:alpha val="60000"/>
                      </a:schemeClr>
                    </a:solidFill>
                  </a:ln>
                  <a:solidFill>
                    <a:schemeClr val="tx2">
                      <a:lumMod val="90000"/>
                    </a:schemeClr>
                  </a:solidFill>
                  <a:effectLst>
                    <a:outerShdw blurRad="34925" dist="12700" dir="14400000" algn="ctr" rotWithShape="0">
                      <a:srgbClr val="000000">
                        <a:alpha val="21000"/>
                      </a:srgbClr>
                    </a:outerShdw>
                  </a:effectLst>
                  <a:latin typeface="Wingdings" pitchFamily="2" charset="2"/>
                </a:rPr>
                <a:t></a:t>
              </a:r>
              <a:endParaRPr lang="en-US" sz="5400" dirty="0">
                <a:ln w="3175">
                  <a:solidFill>
                    <a:schemeClr val="tx2">
                      <a:alpha val="60000"/>
                    </a:schemeClr>
                  </a:solidFill>
                </a:ln>
                <a:solidFill>
                  <a:schemeClr val="tx2">
                    <a:lumMod val="90000"/>
                  </a:schemeClr>
                </a:solidFill>
                <a:effectLst>
                  <a:outerShdw blurRad="34925" dist="12700" dir="14400000" algn="ctr" rotWithShape="0">
                    <a:srgbClr val="000000">
                      <a:alpha val="21000"/>
                    </a:srgbClr>
                  </a:outerShdw>
                </a:effectLst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293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  <p:custDataLst>
              <p:tags r:id="rId6"/>
            </p:custDataLst>
          </p:nvPr>
        </p:nvSpPr>
        <p:spPr>
          <a:xfrm>
            <a:off x="1183341" y="1387737"/>
            <a:ext cx="6777318" cy="1731982"/>
          </a:xfrm>
        </p:spPr>
        <p:txBody>
          <a:bodyPr anchor="b"/>
          <a:lstStyle>
            <a:lvl1pPr>
              <a:defRPr>
                <a:ln w="3175">
                  <a:solidFill>
                    <a:schemeClr val="tx1">
                      <a:alpha val="65000"/>
                    </a:schemeClr>
                  </a:solidFill>
                </a:ln>
                <a:solidFill>
                  <a:schemeClr val="tx1"/>
                </a:solidFill>
                <a:effectLst>
                  <a:outerShdw blurRad="25400" dist="12700" dir="14220000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  <p:custDataLst>
              <p:tags r:id="rId7"/>
            </p:custDataLst>
          </p:nvPr>
        </p:nvSpPr>
        <p:spPr>
          <a:xfrm>
            <a:off x="1371600" y="3767862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/>
        <p:txBody>
          <a:bodyPr vert="eaVert" anchor="ctr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AB0593F9-B454-47F3-A63C-CC9DA020C210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1" name="Group 10"/>
          <p:cNvGrpSpPr/>
          <p:nvPr>
            <p:custDataLst>
              <p:tags r:id="rId6"/>
            </p:custDataLst>
          </p:nvPr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5" name="TextBox 14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6" name="Straight Connector 15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  <p:custDataLst>
              <p:tags r:id="rId1"/>
            </p:custDataLst>
          </p:nvPr>
        </p:nvSpPr>
        <p:spPr>
          <a:xfrm>
            <a:off x="6766560" y="559398"/>
            <a:ext cx="1678193" cy="556676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688488" y="849854"/>
            <a:ext cx="5507917" cy="502382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AB0593F9-B454-47F3-A63C-CC9DA020C210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1" name="Group 10"/>
          <p:cNvGrpSpPr/>
          <p:nvPr>
            <p:custDataLst>
              <p:tags r:id="rId6"/>
            </p:custDataLst>
          </p:nvPr>
        </p:nvGrpSpPr>
        <p:grpSpPr>
          <a:xfrm rot="5400000">
            <a:off x="3909050" y="2880823"/>
            <a:ext cx="5480154" cy="923330"/>
            <a:chOff x="1815339" y="1381459"/>
            <a:chExt cx="5480154" cy="923330"/>
          </a:xfrm>
        </p:grpSpPr>
        <p:sp>
          <p:nvSpPr>
            <p:cNvPr id="12" name="TextBox 11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 flipH="1" flipV="1">
              <a:off x="1815339" y="1924709"/>
              <a:ext cx="2468880" cy="2505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0800000">
              <a:off x="4826613" y="1927417"/>
              <a:ext cx="2468880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  <p:custDataLst>
              <p:tags r:id="rId1"/>
            </p:custDataLst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3C63D20D-FD9D-4F73-BEFE-379AA16D7C0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Title 10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grpSp>
        <p:nvGrpSpPr>
          <p:cNvPr id="12" name="Group 11"/>
          <p:cNvGrpSpPr/>
          <p:nvPr>
            <p:custDataLst>
              <p:tags r:id="rId6"/>
            </p:custDataLst>
          </p:nvPr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3" name="TextBox 12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4" name="Straight Connector 13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CoverOverlay.png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9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7" name="Group 7"/>
          <p:cNvGrpSpPr/>
          <p:nvPr>
            <p:custDataLst>
              <p:tags r:id="rId2"/>
            </p:custDataLst>
          </p:nvPr>
        </p:nvGrpSpPr>
        <p:grpSpPr>
          <a:xfrm>
            <a:off x="1172584" y="2887579"/>
            <a:ext cx="6779110" cy="923330"/>
            <a:chOff x="1172584" y="1381459"/>
            <a:chExt cx="6779110" cy="923330"/>
          </a:xfrm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7412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90040" y="1204857"/>
            <a:ext cx="7754713" cy="1910716"/>
          </a:xfrm>
        </p:spPr>
        <p:txBody>
          <a:bodyPr anchor="b"/>
          <a:lstStyle>
            <a:lvl1pPr algn="ctr">
              <a:defRPr sz="5400" b="0" cap="none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699248" y="3767316"/>
            <a:ext cx="7734747" cy="15001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245D962E-70D6-4567-8A8C-074DA5B1F0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E7770524-C5D5-4D29-9B9C-61B9E2128C1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Title 1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grpSp>
        <p:nvGrpSpPr>
          <p:cNvPr id="13" name="Group 12"/>
          <p:cNvGrpSpPr/>
          <p:nvPr>
            <p:custDataLst>
              <p:tags r:id="rId5"/>
            </p:custDataLst>
          </p:nvPr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Content Placeholder 7"/>
          <p:cNvSpPr>
            <a:spLocks noGrp="1"/>
          </p:cNvSpPr>
          <p:nvPr>
            <p:ph sz="quarter" idx="13"/>
            <p:custDataLst>
              <p:tags r:id="rId6"/>
            </p:custDataLst>
          </p:nvPr>
        </p:nvSpPr>
        <p:spPr>
          <a:xfrm>
            <a:off x="685800" y="2240280"/>
            <a:ext cx="3803904" cy="387705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4"/>
            <p:custDataLst>
              <p:tags r:id="rId7"/>
            </p:custDataLst>
          </p:nvPr>
        </p:nvSpPr>
        <p:spPr>
          <a:xfrm>
            <a:off x="4645151" y="2240280"/>
            <a:ext cx="3803904" cy="387705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1051560" y="2240280"/>
            <a:ext cx="3442446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88488" y="2947595"/>
            <a:ext cx="3803904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  <p:custDataLst>
              <p:tags r:id="rId4"/>
            </p:custDataLst>
          </p:nvPr>
        </p:nvSpPr>
        <p:spPr>
          <a:xfrm>
            <a:off x="5002306" y="2240280"/>
            <a:ext cx="3447288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4645026" y="2944368"/>
            <a:ext cx="3799728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00DC5DF3-2C38-44ED-90BF-62EFDF74C8A5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4" name="Group 13"/>
          <p:cNvGrpSpPr/>
          <p:nvPr>
            <p:custDataLst>
              <p:tags r:id="rId9"/>
            </p:custDataLst>
          </p:nvPr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6" name="TextBox 15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7" name="Straight Connector 16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FF09637A-38A9-4C44-B0E4-06F7AED7D3DF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0" name="Group 9"/>
          <p:cNvGrpSpPr/>
          <p:nvPr>
            <p:custDataLst>
              <p:tags r:id="rId5"/>
            </p:custDataLst>
          </p:nvPr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C73E7790-67D5-4AC0-9A50-7DB0376065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5034579" y="1678195"/>
            <a:ext cx="3422483" cy="1886921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92001" y="559398"/>
            <a:ext cx="4116667" cy="5566765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5034579" y="3603812"/>
            <a:ext cx="3411725" cy="2517289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C1679140-A11E-46F1-A73E-8C6001EDAB4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77731" y="4668818"/>
            <a:ext cx="7767021" cy="644729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 rot="240000">
            <a:off x="2183792" y="666965"/>
            <a:ext cx="4772156" cy="3598016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24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88489" y="5324306"/>
            <a:ext cx="7756264" cy="80486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52228204-1A57-47E1-A5E0-CD6EC2479DE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>
            <p:custDataLst>
              <p:tags r:id="rId13"/>
            </p:custDataLst>
          </p:nvPr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83000">
                <a:schemeClr val="bg1">
                  <a:alpha val="11000"/>
                </a:schemeClr>
              </a:gs>
              <a:gs pos="100000">
                <a:schemeClr val="bg2">
                  <a:lumMod val="75000"/>
                  <a:alpha val="23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88490" y="570156"/>
            <a:ext cx="7756263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99247" y="2248347"/>
            <a:ext cx="7745505" cy="38778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360378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3124200" y="616144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6639264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AB0593F9-B454-47F3-A63C-CC9DA020C21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  <p:sldLayoutId id="2147483710" r:id="rId4"/>
    <p:sldLayoutId id="2147483711" r:id="rId5"/>
    <p:sldLayoutId id="2147483712" r:id="rId6"/>
    <p:sldLayoutId id="2147483713" r:id="rId7"/>
    <p:sldLayoutId id="2147483714" r:id="rId8"/>
    <p:sldLayoutId id="2147483715" r:id="rId9"/>
    <p:sldLayoutId id="2147483716" r:id="rId10"/>
    <p:sldLayoutId id="214748371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5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6576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77724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"/>
        <a:defRPr sz="22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114300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0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50876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82880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14884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78892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77.xml"/><Relationship Id="rId2" Type="http://schemas.openxmlformats.org/officeDocument/2006/relationships/tags" Target="../tags/tag76.xml"/><Relationship Id="rId1" Type="http://schemas.openxmlformats.org/officeDocument/2006/relationships/tags" Target="../tags/tag75.xml"/><Relationship Id="rId6" Type="http://schemas.openxmlformats.org/officeDocument/2006/relationships/image" Target="../media/image4.jpe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7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tags" Target="../tags/tag100.xml"/><Relationship Id="rId2" Type="http://schemas.openxmlformats.org/officeDocument/2006/relationships/tags" Target="../tags/tag99.xml"/><Relationship Id="rId1" Type="http://schemas.openxmlformats.org/officeDocument/2006/relationships/tags" Target="../tags/tag98.xml"/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tags" Target="../tags/tag103.xml"/><Relationship Id="rId2" Type="http://schemas.openxmlformats.org/officeDocument/2006/relationships/tags" Target="../tags/tag102.xml"/><Relationship Id="rId1" Type="http://schemas.openxmlformats.org/officeDocument/2006/relationships/tags" Target="../tags/tag101.xml"/><Relationship Id="rId4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tags" Target="../tags/tag106.xml"/><Relationship Id="rId2" Type="http://schemas.openxmlformats.org/officeDocument/2006/relationships/tags" Target="../tags/tag105.xml"/><Relationship Id="rId1" Type="http://schemas.openxmlformats.org/officeDocument/2006/relationships/tags" Target="../tags/tag104.xml"/><Relationship Id="rId4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tags" Target="../tags/tag109.xml"/><Relationship Id="rId2" Type="http://schemas.openxmlformats.org/officeDocument/2006/relationships/tags" Target="../tags/tag108.xml"/><Relationship Id="rId1" Type="http://schemas.openxmlformats.org/officeDocument/2006/relationships/tags" Target="../tags/tag107.xml"/><Relationship Id="rId4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tags" Target="../tags/tag112.xml"/><Relationship Id="rId2" Type="http://schemas.openxmlformats.org/officeDocument/2006/relationships/tags" Target="../tags/tag111.xml"/><Relationship Id="rId1" Type="http://schemas.openxmlformats.org/officeDocument/2006/relationships/tags" Target="../tags/tag110.xml"/><Relationship Id="rId4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tags" Target="../tags/tag115.xml"/><Relationship Id="rId2" Type="http://schemas.openxmlformats.org/officeDocument/2006/relationships/tags" Target="../tags/tag114.xml"/><Relationship Id="rId1" Type="http://schemas.openxmlformats.org/officeDocument/2006/relationships/tags" Target="../tags/tag113.xml"/><Relationship Id="rId4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tags" Target="../tags/tag118.xml"/><Relationship Id="rId2" Type="http://schemas.openxmlformats.org/officeDocument/2006/relationships/tags" Target="../tags/tag117.xml"/><Relationship Id="rId1" Type="http://schemas.openxmlformats.org/officeDocument/2006/relationships/tags" Target="../tags/tag116.xml"/><Relationship Id="rId4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20.xml"/><Relationship Id="rId1" Type="http://schemas.openxmlformats.org/officeDocument/2006/relationships/tags" Target="../tags/tag119.xml"/><Relationship Id="rId4" Type="http://schemas.openxmlformats.org/officeDocument/2006/relationships/image" Target="../media/image5.e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22.xml"/><Relationship Id="rId1" Type="http://schemas.openxmlformats.org/officeDocument/2006/relationships/tags" Target="../tags/tag121.xml"/><Relationship Id="rId4" Type="http://schemas.openxmlformats.org/officeDocument/2006/relationships/image" Target="../media/image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24.xml"/><Relationship Id="rId1" Type="http://schemas.openxmlformats.org/officeDocument/2006/relationships/tags" Target="../tags/tag123.xml"/><Relationship Id="rId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81.xml"/><Relationship Id="rId2" Type="http://schemas.openxmlformats.org/officeDocument/2006/relationships/tags" Target="../tags/tag80.xml"/><Relationship Id="rId1" Type="http://schemas.openxmlformats.org/officeDocument/2006/relationships/tags" Target="../tags/tag79.xml"/><Relationship Id="rId4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tags" Target="../tags/tag127.xml"/><Relationship Id="rId2" Type="http://schemas.openxmlformats.org/officeDocument/2006/relationships/tags" Target="../tags/tag126.xml"/><Relationship Id="rId1" Type="http://schemas.openxmlformats.org/officeDocument/2006/relationships/tags" Target="../tags/tag125.xml"/><Relationship Id="rId4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tags" Target="../tags/tag130.xml"/><Relationship Id="rId2" Type="http://schemas.openxmlformats.org/officeDocument/2006/relationships/tags" Target="../tags/tag129.xml"/><Relationship Id="rId1" Type="http://schemas.openxmlformats.org/officeDocument/2006/relationships/tags" Target="../tags/tag128.xml"/><Relationship Id="rId4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tags" Target="../tags/tag133.xml"/><Relationship Id="rId2" Type="http://schemas.openxmlformats.org/officeDocument/2006/relationships/tags" Target="../tags/tag132.xml"/><Relationship Id="rId1" Type="http://schemas.openxmlformats.org/officeDocument/2006/relationships/tags" Target="../tags/tag131.xml"/><Relationship Id="rId4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84.xml"/><Relationship Id="rId2" Type="http://schemas.openxmlformats.org/officeDocument/2006/relationships/tags" Target="../tags/tag83.xml"/><Relationship Id="rId1" Type="http://schemas.openxmlformats.org/officeDocument/2006/relationships/tags" Target="../tags/tag82.xml"/><Relationship Id="rId4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87.xml"/><Relationship Id="rId2" Type="http://schemas.openxmlformats.org/officeDocument/2006/relationships/tags" Target="../tags/tag86.xml"/><Relationship Id="rId1" Type="http://schemas.openxmlformats.org/officeDocument/2006/relationships/tags" Target="../tags/tag85.xml"/><Relationship Id="rId4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89.xml"/><Relationship Id="rId1" Type="http://schemas.openxmlformats.org/officeDocument/2006/relationships/tags" Target="../tags/tag88.xml"/><Relationship Id="rId5" Type="http://schemas.openxmlformats.org/officeDocument/2006/relationships/chart" Target="../charts/chart1.xml"/><Relationship Id="rId4" Type="http://schemas.openxmlformats.org/officeDocument/2006/relationships/notesSlide" Target="../notesSlides/notesSlide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92.xml"/><Relationship Id="rId2" Type="http://schemas.openxmlformats.org/officeDocument/2006/relationships/tags" Target="../tags/tag91.xml"/><Relationship Id="rId1" Type="http://schemas.openxmlformats.org/officeDocument/2006/relationships/tags" Target="../tags/tag90.xml"/><Relationship Id="rId4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9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96.xml"/><Relationship Id="rId2" Type="http://schemas.openxmlformats.org/officeDocument/2006/relationships/tags" Target="../tags/tag95.xml"/><Relationship Id="rId1" Type="http://schemas.openxmlformats.org/officeDocument/2006/relationships/tags" Target="../tags/tag94.xml"/><Relationship Id="rId4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9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533400" y="1045136"/>
            <a:ext cx="4038600" cy="93345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4000" b="1" dirty="0" smtClean="0">
                <a:solidFill>
                  <a:schemeClr val="bg1"/>
                </a:solidFill>
              </a:rPr>
              <a:t>Writing to Learn</a:t>
            </a:r>
            <a:br>
              <a:rPr lang="en-US" sz="4000" b="1" dirty="0" smtClean="0">
                <a:solidFill>
                  <a:schemeClr val="bg1"/>
                </a:solidFill>
              </a:rPr>
            </a:br>
            <a:r>
              <a:rPr lang="en-US" b="1" dirty="0" smtClean="0">
                <a:solidFill>
                  <a:schemeClr val="bg1"/>
                </a:solidFill>
              </a:rPr>
              <a:t>March 28</a:t>
            </a:r>
            <a:r>
              <a:rPr lang="en-US" sz="4000" b="1" dirty="0" smtClean="0">
                <a:solidFill>
                  <a:schemeClr val="bg1"/>
                </a:solidFill>
              </a:rPr>
              <a:t>, 2012</a:t>
            </a:r>
            <a:endParaRPr lang="en-US" sz="3600" b="1" dirty="0">
              <a:solidFill>
                <a:schemeClr val="bg1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 </a:t>
            </a:r>
            <a:endParaRPr lang="en-US" dirty="0"/>
          </a:p>
        </p:txBody>
      </p:sp>
      <p:pic>
        <p:nvPicPr>
          <p:cNvPr id="5" name="Picture 4" descr="sep-csd.jpeg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3768" y="2276872"/>
            <a:ext cx="5486400" cy="155752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620011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 xmlns:p14="http://schemas.microsoft.com/office/powerpoint/2010/main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  <p:custDataLst>
              <p:tags r:id="rId2"/>
            </p:custDataLst>
          </p:nvPr>
        </p:nvSpPr>
        <p:spPr>
          <a:xfrm>
            <a:off x="0" y="0"/>
            <a:ext cx="8534400" cy="758825"/>
          </a:xfrm>
        </p:spPr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2800" dirty="0" smtClean="0">
                <a:ea typeface="+mj-ea"/>
                <a:cs typeface="+mj-cs"/>
              </a:rPr>
              <a:t>Purposes for Nonfiction Writing</a:t>
            </a:r>
            <a:endParaRPr lang="en-US" sz="2800" dirty="0">
              <a:ea typeface="+mj-ea"/>
              <a:cs typeface="+mj-cs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sz="quarter" idx="4294967295"/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1415544033"/>
              </p:ext>
            </p:extLst>
          </p:nvPr>
        </p:nvGraphicFramePr>
        <p:xfrm>
          <a:off x="287338" y="847725"/>
          <a:ext cx="8856984" cy="5822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52328"/>
                <a:gridCol w="2952328"/>
                <a:gridCol w="2952328"/>
              </a:tblGrid>
              <a:tr h="1736445"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solidFill>
                            <a:srgbClr val="000090"/>
                          </a:solidFill>
                        </a:rPr>
                        <a:t>Engaging</a:t>
                      </a:r>
                    </a:p>
                    <a:p>
                      <a:r>
                        <a:rPr lang="en-US" sz="2000" i="1" dirty="0" smtClean="0">
                          <a:solidFill>
                            <a:schemeClr val="tx1"/>
                          </a:solidFill>
                        </a:rPr>
                        <a:t>Start Here</a:t>
                      </a:r>
                      <a:endParaRPr lang="en-US" sz="2000" i="1" dirty="0">
                        <a:solidFill>
                          <a:schemeClr val="tx1"/>
                        </a:solidFill>
                      </a:endParaRPr>
                    </a:p>
                  </a:txBody>
                  <a:tcPr marT="45718" marB="45718"/>
                </a:tc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solidFill>
                            <a:srgbClr val="000090"/>
                          </a:solidFill>
                        </a:rPr>
                        <a:t>Processing</a:t>
                      </a:r>
                      <a:endParaRPr lang="en-US" sz="2400" dirty="0">
                        <a:solidFill>
                          <a:srgbClr val="000090"/>
                        </a:solidFill>
                      </a:endParaRPr>
                    </a:p>
                  </a:txBody>
                  <a:tcPr marT="45718" marB="45718"/>
                </a:tc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solidFill>
                            <a:srgbClr val="000090"/>
                          </a:solidFill>
                        </a:rPr>
                        <a:t>Demonstrating Understanding</a:t>
                      </a:r>
                    </a:p>
                    <a:p>
                      <a:r>
                        <a:rPr lang="en-US" sz="2000" i="1" dirty="0" smtClean="0">
                          <a:solidFill>
                            <a:schemeClr val="tx1"/>
                          </a:solidFill>
                        </a:rPr>
                        <a:t>Once it’s part</a:t>
                      </a:r>
                      <a:r>
                        <a:rPr lang="en-US" sz="2000" i="1" baseline="0" dirty="0" smtClean="0">
                          <a:solidFill>
                            <a:schemeClr val="tx1"/>
                          </a:solidFill>
                        </a:rPr>
                        <a:t> of the culture</a:t>
                      </a:r>
                      <a:endParaRPr lang="en-US" sz="2000" i="1" dirty="0">
                        <a:solidFill>
                          <a:schemeClr val="tx1"/>
                        </a:solidFill>
                      </a:endParaRPr>
                    </a:p>
                  </a:txBody>
                  <a:tcPr marT="45718" marB="45718"/>
                </a:tc>
              </a:tr>
              <a:tr h="4085755"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Purpose:  to provide all</a:t>
                      </a:r>
                      <a:r>
                        <a:rPr lang="en-US" sz="1800" baseline="0" dirty="0" smtClean="0"/>
                        <a:t> students  with  a nonthreatening opportunity to respond.</a:t>
                      </a:r>
                    </a:p>
                    <a:p>
                      <a:endParaRPr lang="en-US" sz="1800" baseline="0" dirty="0" smtClean="0"/>
                    </a:p>
                    <a:p>
                      <a:endParaRPr lang="en-US" sz="1800" baseline="0" dirty="0" smtClean="0"/>
                    </a:p>
                    <a:p>
                      <a:r>
                        <a:rPr lang="en-US" sz="1800" i="1" baseline="0" dirty="0" smtClean="0"/>
                        <a:t>Students engaged in writing</a:t>
                      </a:r>
                      <a:endParaRPr lang="en-US" sz="1800" i="1" dirty="0" smtClean="0"/>
                    </a:p>
                    <a:p>
                      <a:endParaRPr lang="en-US" sz="1800" dirty="0"/>
                    </a:p>
                  </a:txBody>
                  <a:tcPr marT="45718" marB="45718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Purpose:  to help students “think” through the end of their  pen.</a:t>
                      </a:r>
                    </a:p>
                    <a:p>
                      <a:endParaRPr lang="en-US" sz="1800" dirty="0" smtClean="0"/>
                    </a:p>
                    <a:p>
                      <a:endParaRPr lang="en-US" sz="1800" dirty="0" smtClean="0"/>
                    </a:p>
                    <a:p>
                      <a:endParaRPr lang="en-US" sz="1800" dirty="0" smtClean="0"/>
                    </a:p>
                    <a:p>
                      <a:r>
                        <a:rPr lang="en-US" sz="1800" i="1" dirty="0" smtClean="0"/>
                        <a:t>Students</a:t>
                      </a:r>
                      <a:r>
                        <a:rPr lang="en-US" sz="1800" i="1" baseline="0" dirty="0" smtClean="0"/>
                        <a:t> </a:t>
                      </a:r>
                      <a:r>
                        <a:rPr lang="en-US" sz="1800" i="1" dirty="0" smtClean="0"/>
                        <a:t>grappling with or</a:t>
                      </a:r>
                      <a:r>
                        <a:rPr lang="en-US" sz="1800" i="1" baseline="0" dirty="0" smtClean="0"/>
                        <a:t> processing the content</a:t>
                      </a:r>
                    </a:p>
                    <a:p>
                      <a:pPr>
                        <a:buFont typeface="Wingdings" pitchFamily="2" charset="2"/>
                        <a:buNone/>
                      </a:pPr>
                      <a:endParaRPr lang="en-US" sz="1800" i="1" baseline="0" dirty="0" smtClean="0"/>
                    </a:p>
                  </a:txBody>
                  <a:tcPr marT="45718" marB="45718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Purpose: to produce</a:t>
                      </a:r>
                      <a:r>
                        <a:rPr lang="en-US" sz="1800" baseline="0" dirty="0" smtClean="0"/>
                        <a:t> a product piece that goes through the writing process.</a:t>
                      </a:r>
                      <a:endParaRPr lang="en-US" sz="1800" dirty="0" smtClean="0"/>
                    </a:p>
                    <a:p>
                      <a:endParaRPr lang="en-US" sz="1800" dirty="0" smtClean="0"/>
                    </a:p>
                    <a:p>
                      <a:endParaRPr lang="en-US" sz="1800" i="1" dirty="0" smtClean="0"/>
                    </a:p>
                    <a:p>
                      <a:r>
                        <a:rPr lang="en-US" sz="1800" i="1" dirty="0" smtClean="0"/>
                        <a:t>Students are provided</a:t>
                      </a:r>
                      <a:r>
                        <a:rPr lang="en-US" sz="1800" i="1" baseline="0" dirty="0" smtClean="0"/>
                        <a:t> f</a:t>
                      </a:r>
                      <a:r>
                        <a:rPr lang="en-US" sz="1800" i="1" dirty="0" smtClean="0"/>
                        <a:t>eedback in</a:t>
                      </a:r>
                      <a:r>
                        <a:rPr lang="en-US" sz="1800" i="1" baseline="0" dirty="0" smtClean="0"/>
                        <a:t> using a rubric with clearly identified levels of proficiency</a:t>
                      </a:r>
                      <a:endParaRPr lang="en-US" sz="1800" i="1" dirty="0"/>
                    </a:p>
                  </a:txBody>
                  <a:tcPr marT="45718" marB="45718"/>
                </a:tc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3536271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sz="2400" dirty="0" smtClean="0"/>
              <a:t>Asks students to ‘do something’ with what they have written.</a:t>
            </a:r>
          </a:p>
          <a:p>
            <a:r>
              <a:rPr lang="en-US" sz="2400" dirty="0" smtClean="0"/>
              <a:t>Raises the expectation, particularly with academic vocabulary</a:t>
            </a:r>
          </a:p>
          <a:p>
            <a:r>
              <a:rPr lang="en-US" sz="2400" dirty="0" smtClean="0"/>
              <a:t>Linked to a standard/learning goal</a:t>
            </a:r>
          </a:p>
          <a:p>
            <a:r>
              <a:rPr lang="en-US" sz="2400" dirty="0" smtClean="0"/>
              <a:t>Scored quickly—usually on a 3 point scale</a:t>
            </a:r>
          </a:p>
          <a:p>
            <a:pPr lvl="1"/>
            <a:r>
              <a:rPr lang="en-US" sz="2000" dirty="0" smtClean="0"/>
              <a:t>(3-2-1/ +  √  -)</a:t>
            </a:r>
          </a:p>
          <a:p>
            <a:r>
              <a:rPr lang="en-US" sz="2400" dirty="0" smtClean="0"/>
              <a:t>Formative data—feedback guides teacher actions</a:t>
            </a:r>
            <a:endParaRPr lang="en-US" sz="24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sz="4500" dirty="0" smtClean="0"/>
              <a:t>Writing to Learn--Processing</a:t>
            </a:r>
            <a:endParaRPr lang="en-US" sz="45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58486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>
            <a:normAutofit lnSpcReduction="10000"/>
          </a:bodyPr>
          <a:lstStyle/>
          <a:p>
            <a:r>
              <a:rPr lang="en-US" sz="2400" dirty="0" smtClean="0"/>
              <a:t>Algebra</a:t>
            </a:r>
          </a:p>
          <a:p>
            <a:pPr lvl="1"/>
            <a:r>
              <a:rPr lang="en-US" sz="2000" dirty="0" smtClean="0"/>
              <a:t>A rectangle has a length 2 times the width.  Explain how you would find the perimeter and area.</a:t>
            </a:r>
          </a:p>
          <a:p>
            <a:pPr lvl="1"/>
            <a:endParaRPr lang="en-US" sz="2000" dirty="0"/>
          </a:p>
          <a:p>
            <a:r>
              <a:rPr lang="en-US" sz="2400" dirty="0" smtClean="0"/>
              <a:t>Physical Education</a:t>
            </a:r>
          </a:p>
          <a:p>
            <a:pPr lvl="1"/>
            <a:r>
              <a:rPr lang="en-US" sz="2000" dirty="0" smtClean="0"/>
              <a:t>Explain what happens to your aerobic capacity when you participate in step aerobics.</a:t>
            </a:r>
          </a:p>
          <a:p>
            <a:pPr lvl="1"/>
            <a:endParaRPr lang="en-US" sz="2000" dirty="0"/>
          </a:p>
          <a:p>
            <a:r>
              <a:rPr lang="en-US" sz="2400" dirty="0" smtClean="0"/>
              <a:t>Music</a:t>
            </a:r>
          </a:p>
          <a:p>
            <a:pPr lvl="1"/>
            <a:r>
              <a:rPr lang="en-US" sz="2000" dirty="0" smtClean="0"/>
              <a:t>Define and explain why marching band is an interdisciplinary art form.</a:t>
            </a:r>
            <a:endParaRPr lang="en-US" sz="20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pPr lvl="0"/>
            <a:r>
              <a:rPr lang="en-US" sz="2500" dirty="0"/>
              <a:t>Write informative/explanatory texts, including the narration of historical events, scientific procedures/ experiments, or technical processes.</a:t>
            </a:r>
            <a:br>
              <a:rPr lang="en-US" sz="2500" dirty="0"/>
            </a:br>
            <a:endParaRPr lang="en-US" sz="25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65619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467544" y="2276872"/>
            <a:ext cx="7745505" cy="3877815"/>
          </a:xfrm>
        </p:spPr>
        <p:txBody>
          <a:bodyPr/>
          <a:lstStyle/>
          <a:p>
            <a:r>
              <a:rPr lang="en-US" sz="2800" dirty="0" smtClean="0"/>
              <a:t>Art</a:t>
            </a:r>
          </a:p>
          <a:p>
            <a:pPr lvl="1"/>
            <a:r>
              <a:rPr lang="en-US" sz="2400" dirty="0" smtClean="0"/>
              <a:t>Is the ‘art’ primarily in the work or the original idea?</a:t>
            </a:r>
          </a:p>
          <a:p>
            <a:pPr lvl="1"/>
            <a:endParaRPr lang="en-US" sz="2400" dirty="0"/>
          </a:p>
          <a:p>
            <a:r>
              <a:rPr lang="en-US" sz="2800" dirty="0" smtClean="0"/>
              <a:t>US History</a:t>
            </a:r>
          </a:p>
          <a:p>
            <a:pPr lvl="1"/>
            <a:r>
              <a:rPr lang="en-US" sz="2400" dirty="0" smtClean="0"/>
              <a:t>Was the United States justified in dropping atomic bombs on the Japanese cities of Hiroshima?  State your claim and provide 3 examples of evidence to support your claim.</a:t>
            </a:r>
            <a:endParaRPr lang="en-US" sz="24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sz="4000" dirty="0"/>
              <a:t>Write arguments focused on </a:t>
            </a:r>
            <a:r>
              <a:rPr lang="en-US" sz="4000" i="1" dirty="0"/>
              <a:t>discipline-specific content</a:t>
            </a:r>
            <a:r>
              <a:rPr lang="en-US" sz="4000" dirty="0"/>
              <a:t>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21071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899592" y="2204864"/>
            <a:ext cx="7777162" cy="3914775"/>
          </a:xfrm>
        </p:spPr>
        <p:txBody>
          <a:bodyPr>
            <a:normAutofit fontScale="92500"/>
          </a:bodyPr>
          <a:lstStyle/>
          <a:p>
            <a:r>
              <a:rPr lang="en-US" sz="2400" b="1" dirty="0"/>
              <a:t>Science Standard:  </a:t>
            </a:r>
            <a:r>
              <a:rPr lang="en-US" sz="2400" dirty="0"/>
              <a:t>Understand and apply knowledge of the functions and interconnections of the major human body systems, including the breakdown in structure or function that disease causes.</a:t>
            </a:r>
          </a:p>
          <a:p>
            <a:pPr marL="45720" indent="0">
              <a:buNone/>
            </a:pPr>
            <a:endParaRPr lang="en-US" sz="2400" b="1" dirty="0"/>
          </a:p>
          <a:p>
            <a:endParaRPr lang="en-US" sz="2400" b="1" dirty="0" smtClean="0"/>
          </a:p>
          <a:p>
            <a:r>
              <a:rPr lang="en-US" sz="2400" b="1" dirty="0" smtClean="0"/>
              <a:t>Writing </a:t>
            </a:r>
            <a:r>
              <a:rPr lang="en-US" sz="2400" b="1" dirty="0"/>
              <a:t>Standard:</a:t>
            </a:r>
            <a:r>
              <a:rPr lang="en-US" sz="2400" dirty="0"/>
              <a:t>  Write informative/explanatory text to examine a topic and convey ideas, concepts, and information through the selection, organization, and analysis of relevant content.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899592" y="476672"/>
            <a:ext cx="7777162" cy="908050"/>
          </a:xfrm>
        </p:spPr>
        <p:txBody>
          <a:bodyPr/>
          <a:lstStyle/>
          <a:p>
            <a:r>
              <a:rPr lang="en-US" sz="2800" dirty="0" smtClean="0"/>
              <a:t>6</a:t>
            </a:r>
            <a:r>
              <a:rPr lang="en-US" sz="2800" baseline="30000" dirty="0" smtClean="0"/>
              <a:t>th</a:t>
            </a:r>
            <a:r>
              <a:rPr lang="en-US" sz="2800" dirty="0" smtClean="0"/>
              <a:t> Grade </a:t>
            </a:r>
            <a:r>
              <a:rPr lang="en-US" sz="3200" dirty="0" smtClean="0"/>
              <a:t>Science</a:t>
            </a:r>
            <a:endParaRPr lang="en-US" sz="28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02461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827584" y="2276872"/>
            <a:ext cx="7777162" cy="3914775"/>
          </a:xfrm>
        </p:spPr>
        <p:txBody>
          <a:bodyPr/>
          <a:lstStyle/>
          <a:p>
            <a:r>
              <a:rPr lang="en-US" sz="2800" b="1" dirty="0" smtClean="0">
                <a:solidFill>
                  <a:srgbClr val="FF0000"/>
                </a:solidFill>
              </a:rPr>
              <a:t>Prompt</a:t>
            </a:r>
            <a:r>
              <a:rPr lang="en-US" sz="2800" dirty="0" smtClean="0"/>
              <a:t>:  Iowa is experiencing an influenza epidemic.  You are a reporter for KCCI news.  Write a 4 minute script informing your audience about pathogens, how they spread, and how to keep yourself healthy.</a:t>
            </a:r>
          </a:p>
          <a:p>
            <a:pPr marL="45720" indent="0">
              <a:buNone/>
            </a:pPr>
            <a:endParaRPr lang="en-US" sz="2800" dirty="0" smtClean="0"/>
          </a:p>
          <a:p>
            <a:r>
              <a:rPr lang="en-US" sz="2800" b="1" dirty="0" smtClean="0">
                <a:solidFill>
                  <a:srgbClr val="FF0000"/>
                </a:solidFill>
              </a:rPr>
              <a:t>Content Vocabulary</a:t>
            </a:r>
            <a:r>
              <a:rPr lang="en-US" sz="2800" dirty="0" smtClean="0"/>
              <a:t>:  infectious disease, pathogens, contaminates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755576" y="476672"/>
            <a:ext cx="7777162" cy="908050"/>
          </a:xfrm>
        </p:spPr>
        <p:txBody>
          <a:bodyPr/>
          <a:lstStyle/>
          <a:p>
            <a:r>
              <a:rPr lang="en-US" sz="2800" dirty="0" smtClean="0"/>
              <a:t>6</a:t>
            </a:r>
            <a:r>
              <a:rPr lang="en-US" sz="2800" baseline="30000" dirty="0" smtClean="0"/>
              <a:t>th</a:t>
            </a:r>
            <a:r>
              <a:rPr lang="en-US" sz="2800" dirty="0" smtClean="0"/>
              <a:t> Grade Science</a:t>
            </a:r>
            <a:endParaRPr lang="en-US" sz="28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27425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077787113"/>
              </p:ext>
            </p:extLst>
          </p:nvPr>
        </p:nvGraphicFramePr>
        <p:xfrm>
          <a:off x="381000" y="1719263"/>
          <a:ext cx="8407401" cy="4663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02467"/>
                <a:gridCol w="2802467"/>
                <a:gridCol w="2802467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4400" dirty="0" smtClean="0"/>
                        <a:t>+</a:t>
                      </a:r>
                      <a:endParaRPr lang="en-US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sym typeface="Wingdings"/>
                        </a:rPr>
                        <a:t></a:t>
                      </a:r>
                      <a:endParaRPr lang="en-US" sz="4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baseline="0" dirty="0" smtClean="0"/>
                        <a:t>–</a:t>
                      </a:r>
                      <a:endParaRPr lang="en-US" sz="48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Excellent</a:t>
                      </a:r>
                      <a:r>
                        <a:rPr lang="en-US" sz="2400" baseline="0" dirty="0" smtClean="0"/>
                        <a:t> understanding and appropriate use of all content vocabulary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Clear understanding and appropriate use of most content</a:t>
                      </a:r>
                      <a:r>
                        <a:rPr lang="en-US" sz="2400" baseline="0" dirty="0" smtClean="0"/>
                        <a:t> vocabulary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Some understanding of</a:t>
                      </a:r>
                      <a:r>
                        <a:rPr lang="en-US" sz="2400" baseline="0" dirty="0" smtClean="0"/>
                        <a:t> content and vocabulary, some misconceptions remain</a:t>
                      </a:r>
                      <a:endParaRPr lang="en-US" sz="2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Writing is</a:t>
                      </a:r>
                      <a:r>
                        <a:rPr lang="en-US" sz="2400" baseline="0" dirty="0" smtClean="0"/>
                        <a:t> supported by strong examples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Writing is supported by</a:t>
                      </a:r>
                      <a:r>
                        <a:rPr lang="en-US" sz="2400" baseline="0" dirty="0" smtClean="0"/>
                        <a:t> examples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Message unclear</a:t>
                      </a:r>
                    </a:p>
                    <a:p>
                      <a:endParaRPr lang="en-US" sz="2400" dirty="0" smtClean="0"/>
                    </a:p>
                    <a:p>
                      <a:endParaRPr lang="en-US" sz="2400" dirty="0" smtClean="0"/>
                    </a:p>
                    <a:p>
                      <a:endParaRPr lang="en-US" sz="24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Title 2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Criteria for processing</a:t>
            </a:r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4660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134" y="-914400"/>
            <a:ext cx="8643866" cy="111613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562688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76400" y="-609600"/>
            <a:ext cx="6542393" cy="8446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034254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-1447800"/>
            <a:ext cx="9067800" cy="117072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315879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sz="2400" dirty="0" smtClean="0"/>
              <a:t>Welcome</a:t>
            </a:r>
          </a:p>
          <a:p>
            <a:r>
              <a:rPr lang="en-US" sz="2400" dirty="0" smtClean="0"/>
              <a:t>Writing to Learn Implementation Data</a:t>
            </a:r>
          </a:p>
          <a:p>
            <a:pPr lvl="1"/>
            <a:r>
              <a:rPr lang="en-US" sz="2000" dirty="0" smtClean="0"/>
              <a:t>Reflection</a:t>
            </a:r>
          </a:p>
          <a:p>
            <a:r>
              <a:rPr lang="en-US" sz="2400" dirty="0" smtClean="0"/>
              <a:t>Writing to Learn Purpose: Processing</a:t>
            </a:r>
          </a:p>
          <a:p>
            <a:pPr lvl="1"/>
            <a:r>
              <a:rPr lang="en-US" sz="2000" dirty="0" smtClean="0"/>
              <a:t>Modeling scoring</a:t>
            </a:r>
            <a:endParaRPr lang="en-US" sz="2000" dirty="0" smtClean="0"/>
          </a:p>
          <a:p>
            <a:pPr lvl="1"/>
            <a:r>
              <a:rPr lang="en-US" sz="2000" dirty="0" smtClean="0"/>
              <a:t>Collaboration time</a:t>
            </a:r>
            <a:endParaRPr lang="en-US" sz="2000" dirty="0" smtClean="0"/>
          </a:p>
          <a:p>
            <a:r>
              <a:rPr lang="en-US" sz="2400" dirty="0" smtClean="0"/>
              <a:t>Timeline for implementation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sz="3200" dirty="0" smtClean="0"/>
              <a:t>Agenda</a:t>
            </a:r>
            <a:endParaRPr lang="en-US" sz="32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01877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dirty="0" smtClean="0"/>
              <a:t>Between now and the next time we meet:</a:t>
            </a:r>
          </a:p>
          <a:p>
            <a:pPr lvl="1"/>
            <a:r>
              <a:rPr lang="en-US" dirty="0" smtClean="0"/>
              <a:t>Continue with the engaging phase of writing to learn, thinking about</a:t>
            </a:r>
          </a:p>
          <a:p>
            <a:pPr lvl="2"/>
            <a: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Learning goals</a:t>
            </a:r>
          </a:p>
          <a:p>
            <a:pPr lvl="2"/>
            <a: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Advanced levels of thinking</a:t>
            </a:r>
          </a:p>
          <a:p>
            <a:pPr lvl="2"/>
            <a: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Student engagement—alternatives to one question/one hand</a:t>
            </a:r>
          </a:p>
          <a:p>
            <a:pPr lvl="2"/>
            <a:endParaRPr lang="en-US" dirty="0"/>
          </a:p>
          <a:p>
            <a:pPr lvl="1"/>
            <a:r>
              <a:rPr lang="en-US" dirty="0" smtClean="0"/>
              <a:t>Prepare </a:t>
            </a:r>
            <a: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r>
              <a:rPr lang="en-US" dirty="0" smtClean="0"/>
              <a:t> writing prompts with your content area</a:t>
            </a:r>
          </a:p>
          <a:p>
            <a:pPr lvl="2"/>
            <a:r>
              <a:rPr lang="en-US" dirty="0" smtClean="0"/>
              <a:t>This will include a 3 point criteria</a:t>
            </a:r>
          </a:p>
          <a:p>
            <a:pPr lvl="2"/>
            <a:endParaRPr lang="en-US" dirty="0"/>
          </a:p>
          <a:p>
            <a:pPr lvl="1"/>
            <a:r>
              <a:rPr lang="en-US" dirty="0" smtClean="0"/>
              <a:t>Prompt 1—</a:t>
            </a:r>
            <a:r>
              <a:rPr lang="en-US" b="1" i="1" u="sng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Practice</a:t>
            </a:r>
          </a:p>
          <a:p>
            <a:pPr lvl="1"/>
            <a:r>
              <a:rPr lang="en-US" dirty="0" smtClean="0"/>
              <a:t>Prompt 2—</a:t>
            </a:r>
            <a:r>
              <a:rPr lang="en-US" b="1" i="1" dirty="0" smtClean="0">
                <a:solidFill>
                  <a:srgbClr val="095EE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Bring results and scoring from one section to our next professional development session</a:t>
            </a:r>
            <a:endParaRPr lang="en-US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Collaboration</a:t>
            </a:r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50484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539552" y="2204864"/>
            <a:ext cx="7777162" cy="3914775"/>
          </a:xfrm>
        </p:spPr>
        <p:txBody>
          <a:bodyPr>
            <a:normAutofit fontScale="92500" lnSpcReduction="20000"/>
          </a:bodyPr>
          <a:lstStyle/>
          <a:p>
            <a:r>
              <a:rPr lang="en-US" sz="2000" b="1" dirty="0"/>
              <a:t>Content Area</a:t>
            </a:r>
            <a:r>
              <a:rPr lang="en-US" sz="2000" dirty="0" smtClean="0"/>
              <a:t>: Science</a:t>
            </a:r>
            <a:endParaRPr lang="en-US" sz="2000" dirty="0"/>
          </a:p>
          <a:p>
            <a:r>
              <a:rPr lang="en-US" sz="2000" b="1" dirty="0"/>
              <a:t>Content Standard</a:t>
            </a:r>
            <a:r>
              <a:rPr lang="en-US" sz="2000" dirty="0" smtClean="0"/>
              <a:t>: </a:t>
            </a:r>
            <a:r>
              <a:rPr lang="en-US" sz="2000" dirty="0"/>
              <a:t>Understand and apply knowledge of the functions and interconnections of the major human body systems, including the breakdown in structure or function that disease causes</a:t>
            </a:r>
            <a:r>
              <a:rPr lang="en-US" sz="2000" dirty="0" smtClean="0"/>
              <a:t>.</a:t>
            </a:r>
            <a:endParaRPr lang="en-US" sz="2000" dirty="0"/>
          </a:p>
          <a:p>
            <a:r>
              <a:rPr lang="en-US" sz="2000" b="1" dirty="0"/>
              <a:t>Writing Standard</a:t>
            </a:r>
            <a:r>
              <a:rPr lang="en-US" sz="2000" dirty="0" smtClean="0"/>
              <a:t>:</a:t>
            </a:r>
            <a:r>
              <a:rPr lang="en-US" sz="2000" dirty="0"/>
              <a:t> Write informative/explanatory text to examine a topic and convey </a:t>
            </a:r>
            <a:r>
              <a:rPr lang="en-US" sz="2000" dirty="0" smtClean="0"/>
              <a:t>ideas</a:t>
            </a:r>
            <a:endParaRPr lang="en-US" sz="2000" dirty="0"/>
          </a:p>
          <a:p>
            <a:r>
              <a:rPr lang="en-US" sz="2000" b="1" dirty="0" smtClean="0"/>
              <a:t>Prompt</a:t>
            </a:r>
            <a:r>
              <a:rPr lang="en-US" sz="2000" dirty="0" smtClean="0"/>
              <a:t>: </a:t>
            </a:r>
            <a:r>
              <a:rPr lang="en-US" sz="2000" dirty="0"/>
              <a:t>Iowa is experiencing an influenza epidemic.  You are a reporter for KCCI news.  Write a 4 minute script informing your audience about pathogens, how they spread, and how to keep yourself healthy</a:t>
            </a:r>
            <a:r>
              <a:rPr lang="en-US" sz="2000" dirty="0" smtClean="0"/>
              <a:t>.</a:t>
            </a:r>
            <a:endParaRPr lang="en-US" sz="2000" dirty="0"/>
          </a:p>
          <a:p>
            <a:r>
              <a:rPr lang="en-US" sz="2000" b="1" dirty="0"/>
              <a:t>Criteria</a:t>
            </a:r>
            <a:r>
              <a:rPr lang="en-US" sz="2000" dirty="0" smtClean="0"/>
              <a:t>: Vocabulary-</a:t>
            </a:r>
            <a:r>
              <a:rPr lang="en-US" sz="2000" dirty="0"/>
              <a:t>Excellent understanding and appropriate </a:t>
            </a:r>
            <a:r>
              <a:rPr lang="en-US" sz="2000" dirty="0" smtClean="0"/>
              <a:t>use, Clear understanding and mostly appropriate use, Some understanding, some misconceptions remain</a:t>
            </a:r>
            <a:endParaRPr lang="en-US" sz="2000" dirty="0"/>
          </a:p>
          <a:p>
            <a:r>
              <a:rPr lang="en-US" sz="2000" b="1" dirty="0"/>
              <a:t>Plan for </a:t>
            </a:r>
            <a:r>
              <a:rPr lang="en-US" sz="2000" b="1" dirty="0" smtClean="0"/>
              <a:t>Implementation</a:t>
            </a:r>
            <a:r>
              <a:rPr lang="en-US" sz="2000" dirty="0" smtClean="0"/>
              <a:t>: </a:t>
            </a:r>
            <a:r>
              <a:rPr lang="en-US" sz="2000" dirty="0" smtClean="0"/>
              <a:t>Friday, March 30</a:t>
            </a:r>
            <a:endParaRPr lang="en-US" sz="2000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67544" y="260648"/>
            <a:ext cx="7777162" cy="908050"/>
          </a:xfrm>
        </p:spPr>
        <p:txBody>
          <a:bodyPr/>
          <a:lstStyle/>
          <a:p>
            <a:r>
              <a:rPr lang="en-US" dirty="0" smtClean="0"/>
              <a:t>Planning</a:t>
            </a:r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75332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dirty="0" smtClean="0"/>
              <a:t>Have a wonderful day!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  </a:t>
            </a:r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57399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sz="2400" dirty="0" smtClean="0"/>
              <a:t>What did you notice in the data?</a:t>
            </a:r>
          </a:p>
          <a:p>
            <a:r>
              <a:rPr lang="en-US" sz="2400" dirty="0" smtClean="0"/>
              <a:t>What ideas were confirmed?  Any surprises?</a:t>
            </a:r>
          </a:p>
          <a:p>
            <a:r>
              <a:rPr lang="en-US" sz="2400" dirty="0" smtClean="0"/>
              <a:t>Where do your students still need practice?</a:t>
            </a:r>
          </a:p>
          <a:p>
            <a:r>
              <a:rPr lang="en-US" sz="2400" dirty="0" smtClean="0"/>
              <a:t>Where can we move forward?</a:t>
            </a:r>
            <a:endParaRPr lang="en-US" sz="24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Writing to Learn—Group Discussion</a:t>
            </a:r>
            <a:endParaRPr lang="en-US" sz="32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66527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sz="4000" dirty="0" smtClean="0"/>
              <a:t> As of March 23</a:t>
            </a:r>
          </a:p>
          <a:p>
            <a:pPr lvl="1"/>
            <a:r>
              <a:rPr lang="en-US" sz="3600" dirty="0" smtClean="0"/>
              <a:t> 520 entries</a:t>
            </a:r>
            <a:endParaRPr lang="en-US" sz="3600" dirty="0"/>
          </a:p>
          <a:p>
            <a:pPr marL="777240" lvl="2" indent="0">
              <a:buNone/>
            </a:pPr>
            <a:endParaRPr lang="en-US" sz="2000" dirty="0" smtClean="0"/>
          </a:p>
          <a:p>
            <a:pPr lvl="2"/>
            <a:r>
              <a:rPr lang="en-US" sz="2500" dirty="0" smtClean="0"/>
              <a:t>Admit/Exit Slip - 68</a:t>
            </a:r>
          </a:p>
          <a:p>
            <a:pPr lvl="2"/>
            <a:r>
              <a:rPr lang="en-US" sz="2500" dirty="0" smtClean="0"/>
              <a:t>Brainstorming - 108</a:t>
            </a:r>
          </a:p>
          <a:p>
            <a:pPr lvl="2"/>
            <a:r>
              <a:rPr lang="en-US" sz="2500" dirty="0" smtClean="0"/>
              <a:t>Drawing/Illustrating - 45</a:t>
            </a:r>
          </a:p>
          <a:p>
            <a:pPr lvl="2"/>
            <a:r>
              <a:rPr lang="en-US" sz="2500" dirty="0" smtClean="0"/>
              <a:t>Summary Writing - 100</a:t>
            </a:r>
          </a:p>
          <a:p>
            <a:pPr lvl="2"/>
            <a:r>
              <a:rPr lang="en-US" sz="2500" dirty="0" smtClean="0"/>
              <a:t>Writing Prompts - 71</a:t>
            </a:r>
          </a:p>
          <a:p>
            <a:pPr lvl="2"/>
            <a:r>
              <a:rPr lang="en-US" sz="2500" dirty="0" smtClean="0"/>
              <a:t>Structured Note Taking -111</a:t>
            </a:r>
          </a:p>
          <a:p>
            <a:pPr lvl="2"/>
            <a:r>
              <a:rPr lang="en-US" sz="2500" dirty="0" smtClean="0"/>
              <a:t>One Word Summaries -17</a:t>
            </a:r>
            <a:endParaRPr lang="en-US" sz="25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755576" y="548680"/>
            <a:ext cx="7777162" cy="908050"/>
          </a:xfrm>
        </p:spPr>
        <p:txBody>
          <a:bodyPr>
            <a:noAutofit/>
          </a:bodyPr>
          <a:lstStyle/>
          <a:p>
            <a:r>
              <a:rPr lang="en-US" sz="4000" dirty="0" smtClean="0"/>
              <a:t>Writing to Learn</a:t>
            </a:r>
            <a:br>
              <a:rPr lang="en-US" sz="4000" dirty="0" smtClean="0"/>
            </a:br>
            <a:r>
              <a:rPr lang="en-US" sz="4000" dirty="0" smtClean="0"/>
              <a:t>Frequency of Implementation</a:t>
            </a:r>
            <a:endParaRPr lang="en-US" sz="40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48725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11560" y="332656"/>
            <a:ext cx="7777162" cy="90805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School Wide Percentages</a:t>
            </a:r>
            <a:br>
              <a:rPr lang="en-US" dirty="0" smtClean="0"/>
            </a:b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90815304"/>
              </p:ext>
            </p:extLst>
          </p:nvPr>
        </p:nvGraphicFramePr>
        <p:xfrm>
          <a:off x="-252536" y="1196752"/>
          <a:ext cx="8820472" cy="53285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34702195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sz="2400" dirty="0" smtClean="0"/>
              <a:t>What did you notice in the data?</a:t>
            </a:r>
          </a:p>
          <a:p>
            <a:r>
              <a:rPr lang="en-US" sz="2400" dirty="0" smtClean="0"/>
              <a:t>What ideas were confirmed?  Any surprises?</a:t>
            </a:r>
          </a:p>
          <a:p>
            <a:r>
              <a:rPr lang="en-US" sz="2400" dirty="0" smtClean="0"/>
              <a:t>Where do your students still need practice?</a:t>
            </a:r>
          </a:p>
          <a:p>
            <a:r>
              <a:rPr lang="en-US" sz="2400" dirty="0" smtClean="0"/>
              <a:t>Where can we move forward?</a:t>
            </a:r>
            <a:endParaRPr lang="en-US" sz="24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sz="3200" dirty="0" smtClean="0"/>
              <a:t>Writing to Learn—Group Discussion</a:t>
            </a:r>
            <a:endParaRPr lang="en-US" sz="32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65229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Form groups of 3 </a:t>
            </a:r>
          </a:p>
          <a:p>
            <a:r>
              <a:rPr lang="en-US" dirty="0" smtClean="0"/>
              <a:t>Each person must represent a different department</a:t>
            </a:r>
          </a:p>
          <a:p>
            <a:r>
              <a:rPr lang="en-US" dirty="0" smtClean="0"/>
              <a:t>Your group will be assigned a question to discuss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Task</a:t>
            </a:r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871876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pPr marL="0" indent="0">
              <a:buNone/>
            </a:pPr>
            <a:endParaRPr lang="en-US" sz="2800" dirty="0" smtClean="0"/>
          </a:p>
          <a:p>
            <a:pPr lvl="1"/>
            <a:r>
              <a:rPr lang="en-US" sz="2400" dirty="0" smtClean="0"/>
              <a:t>1’s—How can writing to learn help students meet course standards?</a:t>
            </a:r>
          </a:p>
          <a:p>
            <a:pPr lvl="1"/>
            <a:r>
              <a:rPr lang="en-US" sz="2400" dirty="0" smtClean="0"/>
              <a:t>2’s—How can writing to learn raise students’ level of thinking?</a:t>
            </a:r>
          </a:p>
          <a:p>
            <a:pPr lvl="1"/>
            <a:r>
              <a:rPr lang="en-US" sz="2400" dirty="0" smtClean="0"/>
              <a:t>3’s—How can writing to learn serve as an alternative to ‘one question, one hand’?</a:t>
            </a:r>
            <a:endParaRPr lang="en-US" sz="24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sz="3600" dirty="0" smtClean="0"/>
              <a:t>Writing to Learn</a:t>
            </a:r>
            <a:endParaRPr lang="en-US" sz="36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21262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Return</a:t>
            </a:r>
            <a:r>
              <a:rPr lang="en-US" dirty="0" smtClean="0"/>
              <a:t> </a:t>
            </a:r>
            <a:r>
              <a:rPr lang="en-US" dirty="0" smtClean="0"/>
              <a:t>to your department group to share the big ideas of your discussion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Share</a:t>
            </a:r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0444030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2Lj2UySZrY3Z5PRKj1N64r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xlVDAvmOsPsIFlVWcWQckp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wueviKmTb9ywte5djY1cKv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8z5r7pMlzsa0ynTSkS7n7E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CEIKHhsFk5vMbwclh20vPQ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ESbD9Bg4REE0SzMx25qvPs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vMMVZktefJ0s9UFq4pSuVW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0H3y1YHYceGM0Pz47QogeR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7bEDyJZU4j0bStzBAinSrq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6CaalqDrPnmu3jEcprSldr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k5zWYYXz7ze9zSTnpXYh9m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LOX5uwf6SlpHQy4BK1Wvcr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MPY4Bv4gDoYWq00ystms2Y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05dZcUOHvDIzF9LPZ2ANUC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XITHHdSpTagXkKYTtrj0GS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KS1kjOdXlEakRfbNP2etrf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6ERmMSZqCAJFC4WmdJD7RJ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rTejCQyvbbK4X1FmT3bWOB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MZSJIFBgMcqvr76ZbmoPtY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LtDuqArPKpxnZy8P7WH418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zMha8s9ahvqQ7eqT8STUpy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DsAygTSPxZ7Nq5rxx87BUV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Q0xGTDPRaMKmTnIhrpYMPj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wfd2u8uJhbt7z6FvTQKcb3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5A0RzidwWyz19OzAcgisYr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8e5neoBGpNHDCDWKGOZTeK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IjOkrAlKNNDInZxpkzB12z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DCFK6Qvh5eixRjAvprftmX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epWCYXWQjsXDSG2eQCabKM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l5LD9boyDLoFXpZ1uOzVrl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fJADQ20NnNicEHtbrPZS6w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jDnRDfsF2SALumgIgGY3u1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suI7NV9uhegbUFkHxxMeij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9PRtTKH5BIUIqWgYpKkHLq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KIVVWEumPRnOiIRz1VLU7M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BTd6UIzjT22iux09lIYXgR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ZVviuggnyM1ZDhV1oso9t9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RLWjshhdINfJeXfMPYviOR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G7sIYfpCIO9J2saAfh2Gkf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sirUSWAwIQMsvu7zcQeUlB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KKNWEkOOqhWYgCu2LyMj9x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2QdmssIVFdqRyG6VifHTpv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wweu5a4G72sdIWJhSm6vBI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xo4NVPgwBf7wkG8XmxQZ6n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plY9c0nkNUUNZQqiffqArc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AuUMCeJdg8wq4GoVkRJIma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5bC39U0yEBC9ZIOLDf9grd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CwHhw4iAzwWcfMx9Rtkefi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bPQHttCaraKSz5lRoVg326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cMt2etoFVdXklRrOBOYo4L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smdrNZ5pYbf5C4eqe8MLfx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VfKuqzjr5E1rj7ONGpAweM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4femAazPBjwUqYGiyv5w5B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4bK6BrsnaIj9aug4Y8Sf2H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UpGQ6nQ4qHGtb2Btz8ne8N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BhNb2uxWEQymhlqLk4x5iB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G2nkJuY0SeaBbO77VDgeIV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tHidsvzKSOz7No3Ullxt3Q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VPLg3NNiH2v0O6TO11mTXJ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N9y1HpJbxOxDLtscrLXA7w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BMAW1xkv79Sb2BH15nzvvH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tbkpmPAAWnBhyLrLncR1Hn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KzrQuqFz0B1UjoBBauVwdv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AK3WAkZnEtZ5rKYvk9VnmZ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gDr29M1m5aaeZGNyPlzDXx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UeXRDFaMBP9AupuybdlinO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VcKiILkzNI2IId4i8mbjzk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sEKaloHWmm4pOSphvefffi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5pbn3hamhFa5jL6kWor11q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yMGhtS4Z63fA6l6kH2prrn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xCUibOpMRyiFQpGMNhhhy7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QIEKdBGpCAYbe4mbHgAkbG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hquHEVf8a9OpMbErAN5sWI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GFaCpCA0HeWaqdfwXL9upP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mPiaxfGMeIKzKPx2vDxasA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tBKqb3QkjriRjlkf5kjU0d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pRtqYVgwWfnMlGp73CWUpi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gTwcHgydQxAfcSWL5V4Mv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fsvANdV6r8rKzIzy9zjWSO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twZEPYgGY6O6BATMdZYJpQ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c5twaix1QCNcpZc3qzW9zu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r5hlRiH4OMEDkUaiNY9Wfc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jpbUz9zoNfgIEnfOqejLN0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yLFiS8MX0CefMSaXIxvqZo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mCfN2YxUDuoiQpfhhqCPfE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uoBnEtvLgn1ao2255Nq5ZJ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Qt1KHrg4Na8I8RcFj3oRd1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gF1ceclOoaFKy7lUM4vczR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1FUbTptmH7wPclJud4IZLY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wL0fHD72ZsFaoiFLAu0fUW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3ni4jphkm1rpEli2iVk2tx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dIVZahQrtz63CwSP644mLu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nNHocaLNEJvv9z9je0tVyR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jAILatPgX6MJl7hM4GFFUm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y6miFMP4SQWvu7Fr0hYoMo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Jqe11sVNfSWW2BoRN2qSdW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MPDa6CFoHwA9nW4EKn85A4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yx4339tVXTbNEpnQlj7Raq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lTesN9i3K7lIg663zwUMyH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YAhEhT1PYJT7cbPBlkCU9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X3iHHX5FWjqrWJzyvhYp9Y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rW8hKiJAWoSDVEa8Ro1U9B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O8TVdXbAaEyU8lw08J5nMv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fzfbqdsdSeTQ7ZnP4Mpmee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50wPCRghPLOjTkF2wX7WLj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0hdwCjFjYqh1tfFBBBXAp8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NFgUgNvhPj8M83M5vCyt82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pMvkHNg18d39uNCvrTeTFt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9V12Mv8jP9PPvJM9yt7wDO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VuM7pT0vVAtVCziE0KTPnT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WC5BUvml3ROelsumRitSvq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5pjhSnZPVCUAOWX0V9Xjwm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kEhTIhkKM8QkZxgE6fikef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lz6dRUtmDOq297QvaIaaNl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8y4CgxobzBrKJEPET0Vtgg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5hAKnlEDw3E5iIMvqqhqu1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UXn9OA4za4r0tOC6x7I0im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XTIkA9Kf0gwvuwxifOWRid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n4O8JFiJSmQ3nDmew3yWTA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DieXSkT9IuJxzjkGRphqb5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xCEbmoZKrrGhP7sPQHc0s5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oTn5eUng9AkWMhb545xlUV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KXmVb2YIhuNYYSoq5HG7oO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7pddBW9pTNrit9RLXm7L3Q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0iJ2rILYqvdFoGgcDPVPIX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aDpJoSMZYFMJJ9xth7gzrx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IRQlCNn3HACdFiywDhXZfg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LvFnEb4W2W9U4qDxzLcAFL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KhkOmuKAHqx276DHkTbqxx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SFW7EayOz8wCS7pzwifnYm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14sDg1mKlE19HuL1SFfrux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XitLRbPEPvohDIxeiXkWLu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bH1rQzNno00dpFSePA2SQp"/>
</p:tagLst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Hardcover">
  <a:themeElements>
    <a:clrScheme name="Hardcover">
      <a:dk1>
        <a:sysClr val="windowText" lastClr="000000"/>
      </a:dk1>
      <a:lt1>
        <a:sysClr val="window" lastClr="FFFFFF"/>
      </a:lt1>
      <a:dk2>
        <a:srgbClr val="895D1D"/>
      </a:dk2>
      <a:lt2>
        <a:srgbClr val="ECE9C6"/>
      </a:lt2>
      <a:accent1>
        <a:srgbClr val="873624"/>
      </a:accent1>
      <a:accent2>
        <a:srgbClr val="D6862D"/>
      </a:accent2>
      <a:accent3>
        <a:srgbClr val="D0BE40"/>
      </a:accent3>
      <a:accent4>
        <a:srgbClr val="877F6C"/>
      </a:accent4>
      <a:accent5>
        <a:srgbClr val="972109"/>
      </a:accent5>
      <a:accent6>
        <a:srgbClr val="AEB795"/>
      </a:accent6>
      <a:hlink>
        <a:srgbClr val="CC9900"/>
      </a:hlink>
      <a:folHlink>
        <a:srgbClr val="B2B2B2"/>
      </a:folHlink>
    </a:clrScheme>
    <a:fontScheme name="Hardcover">
      <a:maj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궁서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Hardcover">
      <a:fillStyleLst>
        <a:solidFill>
          <a:schemeClr val="phClr"/>
        </a:solidFill>
        <a:solidFill>
          <a:schemeClr val="phClr">
            <a:tint val="68000"/>
            <a:shade val="94000"/>
            <a:satMod val="300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80000"/>
                <a:lumMod val="98000"/>
              </a:schemeClr>
            </a:gs>
            <a:gs pos="100000">
              <a:schemeClr val="phClr">
                <a:satMod val="130000"/>
              </a:schemeClr>
            </a:gs>
          </a:gsLst>
          <a:lin ang="5160000" scaled="0"/>
        </a:gradFill>
      </a:fillStyleLst>
      <a:lnStyleLst>
        <a:ln w="12700" cap="flat" cmpd="sng" algn="ctr">
          <a:solidFill>
            <a:schemeClr val="phClr">
              <a:shade val="90000"/>
              <a:lumMod val="90000"/>
            </a:schemeClr>
          </a:solidFill>
          <a:prstDash val="solid"/>
        </a:ln>
        <a:ln w="19050" cap="flat" cmpd="sng" algn="ctr">
          <a:solidFill>
            <a:schemeClr val="phClr">
              <a:shade val="75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12700" dir="5400000" rotWithShape="0">
              <a:srgbClr val="000000">
                <a:alpha val="1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6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400000"/>
            </a:lightRig>
          </a:scene3d>
          <a:sp3d>
            <a:bevelT w="25400" h="25400"/>
          </a:sp3d>
        </a:effectStyle>
      </a:effectStyleLst>
      <a:bgFillStyleLst>
        <a:solidFill>
          <a:schemeClr val="phClr">
            <a:tint val="96000"/>
            <a:lumMod val="11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3000"/>
                <a:shade val="20000"/>
              </a:schemeClr>
              <a:schemeClr val="phClr">
                <a:tint val="90000"/>
                <a:shade val="85000"/>
                <a:satMod val="115000"/>
              </a:schemeClr>
            </a:duotone>
          </a:blip>
          <a:tile tx="0" ty="0" sx="60000" sy="6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shade val="50000"/>
                <a:satMod val="340000"/>
                <a:lumMod val="40000"/>
              </a:schemeClr>
              <a:schemeClr val="phClr">
                <a:tint val="92000"/>
                <a:shade val="94000"/>
                <a:hueMod val="110000"/>
                <a:satMod val="236000"/>
                <a:lum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Hardcover</Template>
  <TotalTime>507</TotalTime>
  <Words>869</Words>
  <Application>Microsoft Office PowerPoint</Application>
  <PresentationFormat>On-screen Show (4:3)</PresentationFormat>
  <Paragraphs>133</Paragraphs>
  <Slides>22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3" baseType="lpstr">
      <vt:lpstr>Hardcover</vt:lpstr>
      <vt:lpstr>Writing to Learn March 28, 2012</vt:lpstr>
      <vt:lpstr>Agenda</vt:lpstr>
      <vt:lpstr>Writing to Learn—Group Discussion</vt:lpstr>
      <vt:lpstr>Writing to Learn Frequency of Implementation</vt:lpstr>
      <vt:lpstr>School Wide Percentages </vt:lpstr>
      <vt:lpstr>Writing to Learn—Group Discussion</vt:lpstr>
      <vt:lpstr>Task</vt:lpstr>
      <vt:lpstr>Writing to Learn</vt:lpstr>
      <vt:lpstr>Share</vt:lpstr>
      <vt:lpstr>Purposes for Nonfiction Writing</vt:lpstr>
      <vt:lpstr>Writing to Learn--Processing</vt:lpstr>
      <vt:lpstr>Write informative/explanatory texts, including the narration of historical events, scientific procedures/ experiments, or technical processes. </vt:lpstr>
      <vt:lpstr>Write arguments focused on discipline-specific content.</vt:lpstr>
      <vt:lpstr>6th Grade Science</vt:lpstr>
      <vt:lpstr>6th Grade Science</vt:lpstr>
      <vt:lpstr>Criteria for processing</vt:lpstr>
      <vt:lpstr>PowerPoint Presentation</vt:lpstr>
      <vt:lpstr>PowerPoint Presentation</vt:lpstr>
      <vt:lpstr>PowerPoint Presentation</vt:lpstr>
      <vt:lpstr>Collaboration</vt:lpstr>
      <vt:lpstr>Planning</vt:lpstr>
      <vt:lpstr>Have a wonderful day!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dev</dc:creator>
  <cp:lastModifiedBy>Keith Lyles</cp:lastModifiedBy>
  <cp:revision>42</cp:revision>
  <cp:lastPrinted>2012-03-26T14:49:58Z</cp:lastPrinted>
  <dcterms:created xsi:type="dcterms:W3CDTF">2007-12-06T12:42:41Z</dcterms:created>
  <dcterms:modified xsi:type="dcterms:W3CDTF">2012-03-28T02:21:08Z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Google.Documents.DocumentId">
    <vt:lpwstr>1cAMgolMcon_izX2856ea3rSLQfWtJMf-xBsmb-NTzWs</vt:lpwstr>
  </property>
  <property fmtid="{D5CDD505-2E9C-101B-9397-08002B2CF9AE}" pid="3" name="Google.Documents.RevisionId">
    <vt:lpwstr>06543818494016914039</vt:lpwstr>
  </property>
  <property fmtid="{D5CDD505-2E9C-101B-9397-08002B2CF9AE}" pid="4" name="Google.Documents.PreviousRevisionId">
    <vt:lpwstr>13598951753320341790</vt:lpwstr>
  </property>
  <property fmtid="{D5CDD505-2E9C-101B-9397-08002B2CF9AE}" pid="5" name="Google.Documents.PluginVersion">
    <vt:lpwstr>2.0.2662.553</vt:lpwstr>
  </property>
  <property fmtid="{D5CDD505-2E9C-101B-9397-08002B2CF9AE}" pid="6" name="Google.Documents.MergeIncapabilityFlags">
    <vt:i4>0</vt:i4>
  </property>
  <property fmtid="{D5CDD505-2E9C-101B-9397-08002B2CF9AE}" pid="7" name="Google.Documents.Tracking">
    <vt:lpwstr>false</vt:lpwstr>
  </property>
</Properties>
</file>